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89" r:id="rId12"/>
    <p:sldId id="302" r:id="rId13"/>
    <p:sldId id="303" r:id="rId14"/>
    <p:sldId id="304" r:id="rId15"/>
    <p:sldId id="305" r:id="rId16"/>
    <p:sldId id="290" r:id="rId17"/>
    <p:sldId id="291" r:id="rId18"/>
    <p:sldId id="293" r:id="rId19"/>
    <p:sldId id="294" r:id="rId20"/>
    <p:sldId id="295" r:id="rId21"/>
    <p:sldId id="296" r:id="rId22"/>
    <p:sldId id="297" r:id="rId23"/>
    <p:sldId id="298" r:id="rId24"/>
    <p:sldId id="300" r:id="rId25"/>
    <p:sldId id="292" r:id="rId26"/>
    <p:sldId id="299" r:id="rId27"/>
    <p:sldId id="306" r:id="rId28"/>
    <p:sldId id="307" r:id="rId29"/>
    <p:sldId id="308" r:id="rId30"/>
    <p:sldId id="286" r:id="rId31"/>
    <p:sldId id="281" r:id="rId32"/>
    <p:sldId id="309" r:id="rId33"/>
    <p:sldId id="310" r:id="rId34"/>
    <p:sldId id="266" r:id="rId35"/>
    <p:sldId id="288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C3B0-84B2-4597-BD6C-31B6015DC0F2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854C0-18E7-419B-85CE-A33282F3C5C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C3B0-84B2-4597-BD6C-31B6015DC0F2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854C0-18E7-419B-85CE-A33282F3C5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C3B0-84B2-4597-BD6C-31B6015DC0F2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854C0-18E7-419B-85CE-A33282F3C5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C3B0-84B2-4597-BD6C-31B6015DC0F2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854C0-18E7-419B-85CE-A33282F3C5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C3B0-84B2-4597-BD6C-31B6015DC0F2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5A854C0-18E7-419B-85CE-A33282F3C5C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C3B0-84B2-4597-BD6C-31B6015DC0F2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854C0-18E7-419B-85CE-A33282F3C5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C3B0-84B2-4597-BD6C-31B6015DC0F2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854C0-18E7-419B-85CE-A33282F3C5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C3B0-84B2-4597-BD6C-31B6015DC0F2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854C0-18E7-419B-85CE-A33282F3C5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C3B0-84B2-4597-BD6C-31B6015DC0F2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854C0-18E7-419B-85CE-A33282F3C5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C3B0-84B2-4597-BD6C-31B6015DC0F2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854C0-18E7-419B-85CE-A33282F3C5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C3B0-84B2-4597-BD6C-31B6015DC0F2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854C0-18E7-419B-85CE-A33282F3C5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8C0C3B0-84B2-4597-BD6C-31B6015DC0F2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5A854C0-18E7-419B-85CE-A33282F3C5C5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Drive for Linear Induction Motor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Joshua Anderson &amp; Ryan </a:t>
            </a:r>
            <a:r>
              <a:rPr lang="en-US" dirty="0" err="1" smtClean="0"/>
              <a:t>Drevlow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44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</a:t>
            </a:r>
            <a:r>
              <a:rPr lang="en-US" dirty="0"/>
              <a:t>W</a:t>
            </a:r>
            <a:r>
              <a:rPr lang="en-US" dirty="0" smtClean="0"/>
              <a:t>e achieved </a:t>
            </a:r>
            <a:r>
              <a:rPr lang="en-US" dirty="0"/>
              <a:t>T</a:t>
            </a:r>
            <a:r>
              <a:rPr lang="en-US" dirty="0" smtClean="0"/>
              <a:t>his </a:t>
            </a:r>
            <a:r>
              <a:rPr lang="en-US" dirty="0" err="1" smtClean="0"/>
              <a:t>cont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a buffer to make the high/low pulses from comparators and inverters to from 0 to 15 Volts</a:t>
            </a:r>
          </a:p>
          <a:p>
            <a:r>
              <a:rPr lang="en-US" dirty="0" smtClean="0"/>
              <a:t>Then ran these high/low pulses through an </a:t>
            </a:r>
            <a:r>
              <a:rPr lang="en-US" dirty="0" err="1" smtClean="0"/>
              <a:t>opto</a:t>
            </a:r>
            <a:r>
              <a:rPr lang="en-US" dirty="0" smtClean="0"/>
              <a:t>-coupler for circuit protection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36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LED Display Schematic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83058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676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Driver SN74LS47N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3429000" cy="3144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752600"/>
            <a:ext cx="3429000" cy="3144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00100" y="18288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RD5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0100" y="219735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RD6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0100" y="3580618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RD7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0100" y="3949168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RD4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0" y="18288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RC1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4000" y="219735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RC2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4000" y="3579836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RC3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34000" y="3949168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RC0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05000" y="1240189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Tens Digit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248400" y="1246219"/>
            <a:ext cx="1545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Singles Digit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9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Driver SN74LS47N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4759709"/>
              </p:ext>
            </p:extLst>
          </p:nvPr>
        </p:nvGraphicFramePr>
        <p:xfrm>
          <a:off x="762000" y="1600200"/>
          <a:ext cx="7685719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457200"/>
                <a:gridCol w="457200"/>
                <a:gridCol w="457200"/>
                <a:gridCol w="457200"/>
                <a:gridCol w="673417"/>
                <a:gridCol w="673417"/>
                <a:gridCol w="673417"/>
                <a:gridCol w="673417"/>
                <a:gridCol w="673417"/>
                <a:gridCol w="673417"/>
                <a:gridCol w="673417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Inputs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Outputs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ON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966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7-Segment Display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981200"/>
            <a:ext cx="3375251" cy="3296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29303"/>
            <a:ext cx="2619375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650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MC14584BCP Hex Schmitt Trigger</a:t>
            </a:r>
            <a:endParaRPr lang="en-US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00200"/>
            <a:ext cx="3980900" cy="4628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23257" y="20574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Input from magnetic sensor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3257" y="28194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Output to PIC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3257" y="3257238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Input from magnetic sensor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57" y="3902787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Output to PIC</a:t>
            </a:r>
            <a:endParaRPr lang="en-US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40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LED Display Code Flow Chart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057400" y="2040798"/>
            <a:ext cx="304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914400" y="1569266"/>
            <a:ext cx="1123950" cy="885825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Start Program</a:t>
            </a:r>
          </a:p>
        </p:txBody>
      </p:sp>
      <p:sp>
        <p:nvSpPr>
          <p:cNvPr id="7" name="Rectangle 6"/>
          <p:cNvSpPr/>
          <p:nvPr/>
        </p:nvSpPr>
        <p:spPr>
          <a:xfrm>
            <a:off x="2389414" y="1581875"/>
            <a:ext cx="2009775" cy="6953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Times New Roman"/>
              </a:rPr>
              <a:t>Make unsigned </a:t>
            </a:r>
            <a:r>
              <a:rPr lang="en-US" sz="1100" dirty="0" err="1">
                <a:effectLst/>
                <a:ea typeface="Calibri"/>
                <a:cs typeface="Times New Roman"/>
              </a:rPr>
              <a:t>int</a:t>
            </a:r>
            <a:r>
              <a:rPr lang="en-US" sz="1100" dirty="0">
                <a:effectLst/>
                <a:ea typeface="Calibri"/>
                <a:cs typeface="Times New Roman"/>
              </a:rPr>
              <a:t> X1, X2, F. And set all of these to an initial value of 0.</a:t>
            </a:r>
          </a:p>
        </p:txBody>
      </p:sp>
      <p:sp>
        <p:nvSpPr>
          <p:cNvPr id="8" name="Rectangle 7"/>
          <p:cNvSpPr/>
          <p:nvPr/>
        </p:nvSpPr>
        <p:spPr>
          <a:xfrm>
            <a:off x="4773386" y="1790382"/>
            <a:ext cx="1628775" cy="2952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Start infinite while loop</a:t>
            </a:r>
          </a:p>
        </p:txBody>
      </p:sp>
      <p:sp>
        <p:nvSpPr>
          <p:cNvPr id="9" name="Rectangle 8"/>
          <p:cNvSpPr/>
          <p:nvPr/>
        </p:nvSpPr>
        <p:spPr>
          <a:xfrm>
            <a:off x="6697435" y="1647279"/>
            <a:ext cx="1885950" cy="5238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Times New Roman"/>
              </a:rPr>
              <a:t>If X1 = 0 and X2 = 0. LED display displays 00.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64047" y="2549795"/>
            <a:ext cx="2752725" cy="6572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If RB0 = 1 and F = 0 then F = 1 increment X1. If X1 = 10 then X1 = 0 and increment X2. If X2 = 10 then X1 and X2 = 0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091237" y="3526604"/>
            <a:ext cx="2752725" cy="6572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If RB1 = 1 and F = 1 then F = 0 increment X1. If X1 = 10 then X1 = 0 and increment X2. If X2 = 10 then X1 and X2 = 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738812" y="4536254"/>
            <a:ext cx="3105150" cy="13239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If X1 = 1 LED display displays 1 in the ones digit. If X1 =2 it displays and so on until X1 = 10. When X1 = 10, X1 reset to 0 and X2 is incremented and the value of X2 will be displayed in the tens digit until X2 = 10. Then X2 will be reset to 0 and the display will display 00.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381500" y="1949313"/>
            <a:ext cx="381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6402161" y="1949313"/>
            <a:ext cx="2952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7602310" y="2171154"/>
            <a:ext cx="9525" cy="3524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7467600" y="3207020"/>
            <a:ext cx="0" cy="3143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7458074" y="4183829"/>
            <a:ext cx="9525" cy="3524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501673" y="4950590"/>
            <a:ext cx="2600325" cy="2571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Times New Roman"/>
              </a:rPr>
              <a:t>If RB3 pressed display shows 00 (reset)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5101998" y="5079178"/>
            <a:ext cx="6368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05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Remote Schematic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95400"/>
            <a:ext cx="8897691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645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3-Phase Sine Wave Circuit Diagram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09800"/>
            <a:ext cx="1724025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012" y="2209800"/>
            <a:ext cx="1724025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419600"/>
            <a:ext cx="1724025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77296" y="2242457"/>
            <a:ext cx="446704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5 V</a:t>
            </a:r>
            <a:endParaRPr lang="en-US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1065220" y="2679580"/>
            <a:ext cx="458780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100" dirty="0" smtClean="0"/>
              <a:t>RD4</a:t>
            </a:r>
            <a:endParaRPr lang="en-U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1006600" y="3101998"/>
            <a:ext cx="499630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RD5</a:t>
            </a:r>
            <a:endParaRPr lang="en-US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1016996" y="3483606"/>
            <a:ext cx="507004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RD6</a:t>
            </a:r>
            <a:endParaRPr lang="en-US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5029200" y="2242457"/>
            <a:ext cx="404812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5V</a:t>
            </a:r>
            <a:endParaRPr lang="en-US" sz="1100" dirty="0"/>
          </a:p>
        </p:txBody>
      </p:sp>
      <p:sp>
        <p:nvSpPr>
          <p:cNvPr id="12" name="TextBox 11"/>
          <p:cNvSpPr txBox="1"/>
          <p:nvPr/>
        </p:nvSpPr>
        <p:spPr>
          <a:xfrm>
            <a:off x="4900612" y="2679580"/>
            <a:ext cx="533400" cy="26161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RD1</a:t>
            </a:r>
            <a:endParaRPr lang="en-US" sz="1100" dirty="0"/>
          </a:p>
        </p:txBody>
      </p:sp>
      <p:sp>
        <p:nvSpPr>
          <p:cNvPr id="13" name="TextBox 12"/>
          <p:cNvSpPr txBox="1"/>
          <p:nvPr/>
        </p:nvSpPr>
        <p:spPr>
          <a:xfrm>
            <a:off x="4900611" y="3087686"/>
            <a:ext cx="504883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RD2</a:t>
            </a:r>
            <a:endParaRPr lang="en-US" sz="1100" dirty="0"/>
          </a:p>
        </p:txBody>
      </p:sp>
      <p:sp>
        <p:nvSpPr>
          <p:cNvPr id="14" name="TextBox 13"/>
          <p:cNvSpPr txBox="1"/>
          <p:nvPr/>
        </p:nvSpPr>
        <p:spPr>
          <a:xfrm>
            <a:off x="4948295" y="3483605"/>
            <a:ext cx="457200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RD3</a:t>
            </a:r>
            <a:endParaRPr lang="en-US" sz="1100" dirty="0"/>
          </a:p>
        </p:txBody>
      </p:sp>
      <p:sp>
        <p:nvSpPr>
          <p:cNvPr id="15" name="TextBox 14"/>
          <p:cNvSpPr txBox="1"/>
          <p:nvPr/>
        </p:nvSpPr>
        <p:spPr>
          <a:xfrm>
            <a:off x="2220686" y="4507039"/>
            <a:ext cx="381000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5V</a:t>
            </a:r>
            <a:endParaRPr lang="en-US" sz="1100" dirty="0"/>
          </a:p>
        </p:txBody>
      </p:sp>
      <p:sp>
        <p:nvSpPr>
          <p:cNvPr id="16" name="TextBox 15"/>
          <p:cNvSpPr txBox="1"/>
          <p:nvPr/>
        </p:nvSpPr>
        <p:spPr>
          <a:xfrm>
            <a:off x="2133600" y="4904342"/>
            <a:ext cx="468086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RD7</a:t>
            </a:r>
            <a:endParaRPr lang="en-US" sz="1100" dirty="0"/>
          </a:p>
        </p:txBody>
      </p:sp>
      <p:sp>
        <p:nvSpPr>
          <p:cNvPr id="17" name="TextBox 16"/>
          <p:cNvSpPr txBox="1"/>
          <p:nvPr/>
        </p:nvSpPr>
        <p:spPr>
          <a:xfrm>
            <a:off x="2122714" y="5296068"/>
            <a:ext cx="468086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RC6</a:t>
            </a:r>
            <a:endParaRPr lang="en-US" sz="1100" dirty="0"/>
          </a:p>
        </p:txBody>
      </p:sp>
      <p:sp>
        <p:nvSpPr>
          <p:cNvPr id="18" name="TextBox 17"/>
          <p:cNvSpPr txBox="1"/>
          <p:nvPr/>
        </p:nvSpPr>
        <p:spPr>
          <a:xfrm>
            <a:off x="2133600" y="5715000"/>
            <a:ext cx="468086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RC7</a:t>
            </a:r>
            <a:endParaRPr lang="en-US" sz="1100" dirty="0"/>
          </a:p>
        </p:txBody>
      </p:sp>
      <p:sp>
        <p:nvSpPr>
          <p:cNvPr id="19" name="TextBox 18"/>
          <p:cNvSpPr txBox="1"/>
          <p:nvPr/>
        </p:nvSpPr>
        <p:spPr>
          <a:xfrm>
            <a:off x="3262312" y="3087686"/>
            <a:ext cx="547688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5 V</a:t>
            </a:r>
            <a:endParaRPr lang="en-US" sz="1100" dirty="0"/>
          </a:p>
        </p:txBody>
      </p:sp>
      <p:sp>
        <p:nvSpPr>
          <p:cNvPr id="20" name="TextBox 19"/>
          <p:cNvSpPr txBox="1"/>
          <p:nvPr/>
        </p:nvSpPr>
        <p:spPr>
          <a:xfrm>
            <a:off x="7158036" y="3087686"/>
            <a:ext cx="556869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5 V</a:t>
            </a:r>
            <a:endParaRPr lang="en-US" sz="1100" dirty="0"/>
          </a:p>
        </p:txBody>
      </p:sp>
      <p:sp>
        <p:nvSpPr>
          <p:cNvPr id="21" name="TextBox 20"/>
          <p:cNvSpPr txBox="1"/>
          <p:nvPr/>
        </p:nvSpPr>
        <p:spPr>
          <a:xfrm>
            <a:off x="4314825" y="5327180"/>
            <a:ext cx="571558" cy="2684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5 V</a:t>
            </a:r>
            <a:endParaRPr lang="en-US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3262312" y="2679581"/>
            <a:ext cx="547688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GND</a:t>
            </a:r>
            <a:endParaRPr lang="en-US" sz="1100" dirty="0"/>
          </a:p>
        </p:txBody>
      </p:sp>
      <p:sp>
        <p:nvSpPr>
          <p:cNvPr id="23" name="TextBox 22"/>
          <p:cNvSpPr txBox="1"/>
          <p:nvPr/>
        </p:nvSpPr>
        <p:spPr>
          <a:xfrm>
            <a:off x="7158037" y="2701176"/>
            <a:ext cx="547688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GND</a:t>
            </a:r>
            <a:endParaRPr lang="en-US" sz="1100" dirty="0"/>
          </a:p>
        </p:txBody>
      </p:sp>
      <p:sp>
        <p:nvSpPr>
          <p:cNvPr id="24" name="TextBox 23"/>
          <p:cNvSpPr txBox="1"/>
          <p:nvPr/>
        </p:nvSpPr>
        <p:spPr>
          <a:xfrm>
            <a:off x="4338695" y="4904342"/>
            <a:ext cx="547688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GND</a:t>
            </a:r>
            <a:endParaRPr lang="en-US" sz="1100" dirty="0"/>
          </a:p>
        </p:txBody>
      </p:sp>
      <p:sp>
        <p:nvSpPr>
          <p:cNvPr id="25" name="TextBox 24"/>
          <p:cNvSpPr txBox="1"/>
          <p:nvPr/>
        </p:nvSpPr>
        <p:spPr>
          <a:xfrm>
            <a:off x="3262312" y="2258109"/>
            <a:ext cx="547688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err="1" smtClean="0"/>
              <a:t>Vout</a:t>
            </a:r>
            <a:endParaRPr lang="en-US" sz="1100" dirty="0"/>
          </a:p>
        </p:txBody>
      </p:sp>
      <p:sp>
        <p:nvSpPr>
          <p:cNvPr id="26" name="TextBox 25"/>
          <p:cNvSpPr txBox="1"/>
          <p:nvPr/>
        </p:nvSpPr>
        <p:spPr>
          <a:xfrm>
            <a:off x="7167218" y="2258109"/>
            <a:ext cx="547688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err="1" smtClean="0"/>
              <a:t>Vout</a:t>
            </a:r>
            <a:endParaRPr lang="en-US" sz="1100" dirty="0"/>
          </a:p>
        </p:txBody>
      </p:sp>
      <p:sp>
        <p:nvSpPr>
          <p:cNvPr id="27" name="TextBox 26"/>
          <p:cNvSpPr txBox="1"/>
          <p:nvPr/>
        </p:nvSpPr>
        <p:spPr>
          <a:xfrm>
            <a:off x="4314825" y="4493837"/>
            <a:ext cx="547688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err="1" smtClean="0"/>
              <a:t>Vout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05720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Integrating Circuit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77" y="1600200"/>
            <a:ext cx="8283723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57943" y="3200400"/>
            <a:ext cx="16002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Square Wave input 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6" name="Straight Arrow Connector 5"/>
          <p:cNvCxnSpPr>
            <a:stCxn id="4" idx="3"/>
          </p:cNvCxnSpPr>
          <p:nvPr/>
        </p:nvCxnSpPr>
        <p:spPr>
          <a:xfrm>
            <a:off x="2558143" y="3338900"/>
            <a:ext cx="1023257" cy="139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259286" y="4572000"/>
            <a:ext cx="16764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Triangle wave output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7696200" y="3124200"/>
            <a:ext cx="81643" cy="14478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640286" y="1970316"/>
            <a:ext cx="598714" cy="2769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+10 V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6019800" y="2154980"/>
            <a:ext cx="620486" cy="184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564087" y="3823900"/>
            <a:ext cx="582385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-5 V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6019802" y="3848103"/>
            <a:ext cx="533398" cy="908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410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create the drive and remote to control a linear induction motor</a:t>
            </a:r>
          </a:p>
          <a:p>
            <a:r>
              <a:rPr lang="en-US" dirty="0" smtClean="0"/>
              <a:t>Must be able to move the linear induction motor forward and backward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56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Switch and Op-Amp </a:t>
            </a:r>
            <a:r>
              <a:rPr lang="en-US" dirty="0"/>
              <a:t>C</a:t>
            </a:r>
            <a:r>
              <a:rPr lang="en-US" dirty="0" smtClean="0"/>
              <a:t>ircuit</a:t>
            </a: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447800"/>
            <a:ext cx="2438400" cy="2218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" y="2015698"/>
            <a:ext cx="16383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5 V input from PIC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5200" y="2258503"/>
            <a:ext cx="12192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Output +10 V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714500" y="2154198"/>
            <a:ext cx="1905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6800" y="4114797"/>
            <a:ext cx="2819400" cy="1463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Gain Equation for non-inverting op-amp:</a:t>
            </a:r>
            <a:endParaRPr lang="en-US" dirty="0"/>
          </a:p>
        </p:txBody>
      </p:sp>
      <p:pic>
        <p:nvPicPr>
          <p:cNvPr id="4106" name="Picture 10" descr="V_{\text{out}} = V_{\text{in}} \left( 1 + \frac{R_2}{R_1} \right)\,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131" y="5002269"/>
            <a:ext cx="162877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598326"/>
            <a:ext cx="1066800" cy="2278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28600" y="3048000"/>
            <a:ext cx="8382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Ground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20" name="Straight Arrow Connector 19"/>
          <p:cNvCxnSpPr>
            <a:endCxn id="4100" idx="1"/>
          </p:cNvCxnSpPr>
          <p:nvPr/>
        </p:nvCxnSpPr>
        <p:spPr>
          <a:xfrm flipV="1">
            <a:off x="647700" y="2557272"/>
            <a:ext cx="266700" cy="4907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8" idx="1"/>
          </p:cNvCxnSpPr>
          <p:nvPr/>
        </p:nvCxnSpPr>
        <p:spPr>
          <a:xfrm flipH="1" flipV="1">
            <a:off x="3352800" y="2351800"/>
            <a:ext cx="152400" cy="452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>
            <a:off x="4724400" y="2397003"/>
            <a:ext cx="1524000" cy="6509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943600" y="1828800"/>
            <a:ext cx="19812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Triangle Wave input here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29" name="Straight Arrow Connector 28"/>
          <p:cNvCxnSpPr>
            <a:stCxn id="28" idx="2"/>
          </p:cNvCxnSpPr>
          <p:nvPr/>
        </p:nvCxnSpPr>
        <p:spPr>
          <a:xfrm flipH="1">
            <a:off x="6553200" y="2105799"/>
            <a:ext cx="381000" cy="4925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105400" y="4569855"/>
            <a:ext cx="8382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Ground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33" name="Straight Arrow Connector 32"/>
          <p:cNvCxnSpPr>
            <a:stCxn id="32" idx="3"/>
          </p:cNvCxnSpPr>
          <p:nvPr/>
        </p:nvCxnSpPr>
        <p:spPr>
          <a:xfrm>
            <a:off x="5943600" y="4708355"/>
            <a:ext cx="647700" cy="1327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413172" y="3538071"/>
            <a:ext cx="1665514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Triangle wave goes to comparator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37" name="Straight Arrow Connector 36"/>
          <p:cNvCxnSpPr>
            <a:stCxn id="36" idx="1"/>
          </p:cNvCxnSpPr>
          <p:nvPr/>
        </p:nvCxnSpPr>
        <p:spPr>
          <a:xfrm flipH="1">
            <a:off x="6591300" y="3768904"/>
            <a:ext cx="8218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674429" y="2716471"/>
            <a:ext cx="8382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Switch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flipH="1">
            <a:off x="6553200" y="2854970"/>
            <a:ext cx="1121229" cy="193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105400" y="5214824"/>
            <a:ext cx="2819400" cy="1097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Equation to use transistor as a switch:</a:t>
            </a:r>
          </a:p>
          <a:p>
            <a:r>
              <a:rPr lang="el-GR" dirty="0" smtClean="0"/>
              <a:t>β</a:t>
            </a:r>
            <a:r>
              <a:rPr lang="en-US" i="1" dirty="0"/>
              <a:t>I</a:t>
            </a:r>
            <a:r>
              <a:rPr lang="en-US" sz="1050" i="1" dirty="0"/>
              <a:t>BE</a:t>
            </a:r>
            <a:r>
              <a:rPr lang="en-US" i="1" dirty="0"/>
              <a:t> </a:t>
            </a:r>
            <a:r>
              <a:rPr lang="en-US" dirty="0"/>
              <a:t>&gt;&gt; </a:t>
            </a:r>
            <a:r>
              <a:rPr lang="en-US" i="1" dirty="0" err="1" smtClean="0"/>
              <a:t>I</a:t>
            </a:r>
            <a:r>
              <a:rPr lang="en-US" sz="1050" i="1" dirty="0" err="1" smtClean="0"/>
              <a:t>CE</a:t>
            </a:r>
            <a:r>
              <a:rPr lang="en-US" dirty="0" err="1" smtClean="0"/>
              <a:t>max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63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Comparator and Inverter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05000"/>
            <a:ext cx="259080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64818" y="2090057"/>
            <a:ext cx="446704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5 V</a:t>
            </a:r>
            <a:endParaRPr lang="en-U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337457" y="3733800"/>
            <a:ext cx="8382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Ground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81200" y="1517017"/>
            <a:ext cx="10668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MCP602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71" y="2614910"/>
            <a:ext cx="1219200" cy="277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Triangle Wave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3250355"/>
            <a:ext cx="9144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Sine Wave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2090057"/>
            <a:ext cx="8382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VA Out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28800" y="2614911"/>
            <a:ext cx="5334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VA -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28800" y="3198267"/>
            <a:ext cx="6096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VA +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70456" y="3835168"/>
            <a:ext cx="6096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VB +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08556" y="3250354"/>
            <a:ext cx="5334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VB -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08556" y="2614911"/>
            <a:ext cx="8382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VB Out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875463"/>
            <a:ext cx="203835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10943" y="4343400"/>
            <a:ext cx="188595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/>
              <a:t>1A symbolizes input</a:t>
            </a:r>
          </a:p>
          <a:p>
            <a:endParaRPr lang="en-US" sz="1200" dirty="0" smtClean="0"/>
          </a:p>
          <a:p>
            <a:r>
              <a:rPr lang="en-US" sz="1200" dirty="0" smtClean="0"/>
              <a:t>1Y symbolizes output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6276975" y="1477377"/>
            <a:ext cx="962025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SN7404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79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Buffer Circuit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05000"/>
            <a:ext cx="207645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57250" y="4495800"/>
            <a:ext cx="188595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/>
              <a:t>1A symbolizes input</a:t>
            </a:r>
          </a:p>
          <a:p>
            <a:endParaRPr lang="en-US" sz="1200" dirty="0" smtClean="0"/>
          </a:p>
          <a:p>
            <a:r>
              <a:rPr lang="en-US" sz="1200" dirty="0" smtClean="0"/>
              <a:t>1Y symbolizes output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1319212" y="1463411"/>
            <a:ext cx="962025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SN7407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149" name="Picture 5" descr="http://upload.wikimedia.org/wikipedia/commons/thumb/7/79/Buffer_ANSI.svg/100px-Buffer_ANSI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364" y="3124200"/>
            <a:ext cx="9525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43201" y="2032688"/>
            <a:ext cx="57922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36855" y="1445974"/>
            <a:ext cx="591913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/>
              <a:t>15 V</a:t>
            </a:r>
            <a:endParaRPr lang="en-US" sz="1200" dirty="0"/>
          </a:p>
        </p:txBody>
      </p:sp>
      <p:cxnSp>
        <p:nvCxnSpPr>
          <p:cNvPr id="8" name="Straight Connector 7"/>
          <p:cNvCxnSpPr>
            <a:stCxn id="4" idx="2"/>
            <a:endCxn id="6150" idx="1"/>
          </p:cNvCxnSpPr>
          <p:nvPr/>
        </p:nvCxnSpPr>
        <p:spPr>
          <a:xfrm>
            <a:off x="6732812" y="1722973"/>
            <a:ext cx="1" cy="2582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6629400" y="2560425"/>
            <a:ext cx="81640" cy="8019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354286" y="3039159"/>
            <a:ext cx="12192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/>
              <a:t>Input comparator/inverter signal</a:t>
            </a:r>
            <a:endParaRPr lang="en-US" sz="1200" dirty="0"/>
          </a:p>
        </p:txBody>
      </p:sp>
      <p:cxnSp>
        <p:nvCxnSpPr>
          <p:cNvPr id="16" name="Straight Arrow Connector 15"/>
          <p:cNvCxnSpPr>
            <a:stCxn id="20" idx="3"/>
            <a:endCxn id="6149" idx="1"/>
          </p:cNvCxnSpPr>
          <p:nvPr/>
        </p:nvCxnSpPr>
        <p:spPr>
          <a:xfrm>
            <a:off x="5573486" y="3362325"/>
            <a:ext cx="22587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773634" y="3172908"/>
            <a:ext cx="770165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/>
              <a:t>Output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5220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Opto</a:t>
            </a:r>
            <a:r>
              <a:rPr lang="en-US" dirty="0" smtClean="0"/>
              <a:t>-Coupler Circuit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5000"/>
            <a:ext cx="211783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488" y="2052638"/>
            <a:ext cx="3414712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14800" y="2757100"/>
            <a:ext cx="8382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Ground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953000" y="2895600"/>
            <a:ext cx="1143000" cy="1384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6" idx="3"/>
          </p:cNvCxnSpPr>
          <p:nvPr/>
        </p:nvCxnSpPr>
        <p:spPr>
          <a:xfrm>
            <a:off x="4953000" y="2895600"/>
            <a:ext cx="1371600" cy="16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6" idx="3"/>
          </p:cNvCxnSpPr>
          <p:nvPr/>
        </p:nvCxnSpPr>
        <p:spPr>
          <a:xfrm>
            <a:off x="4953000" y="2895600"/>
            <a:ext cx="6858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048000" y="4495800"/>
            <a:ext cx="591913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/>
              <a:t>15 V</a:t>
            </a:r>
            <a:endParaRPr lang="en-US" sz="1200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639913" y="4634299"/>
            <a:ext cx="2605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096000" y="1371600"/>
            <a:ext cx="1219200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/>
              <a:t>15 V Signal from Buffer</a:t>
            </a:r>
            <a:endParaRPr lang="en-US" sz="1200" dirty="0"/>
          </a:p>
        </p:txBody>
      </p:sp>
      <p:cxnSp>
        <p:nvCxnSpPr>
          <p:cNvPr id="19" name="Straight Arrow Connector 18"/>
          <p:cNvCxnSpPr>
            <a:stCxn id="18" idx="2"/>
          </p:cNvCxnSpPr>
          <p:nvPr/>
        </p:nvCxnSpPr>
        <p:spPr>
          <a:xfrm flipH="1">
            <a:off x="6477000" y="1833265"/>
            <a:ext cx="228600" cy="2193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542064" y="5442862"/>
            <a:ext cx="2650672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/>
              <a:t>Final signal outputted to the inverter box. (Signal will be inverted when compared with signal entering </a:t>
            </a:r>
            <a:r>
              <a:rPr lang="en-US" sz="1200" dirty="0" err="1" smtClean="0"/>
              <a:t>opto</a:t>
            </a:r>
            <a:r>
              <a:rPr lang="en-US" sz="1200" dirty="0" smtClean="0"/>
              <a:t>-coupler)</a:t>
            </a:r>
            <a:endParaRPr lang="en-US" sz="1200" dirty="0"/>
          </a:p>
        </p:txBody>
      </p:sp>
      <p:cxnSp>
        <p:nvCxnSpPr>
          <p:cNvPr id="23" name="Straight Arrow Connector 22"/>
          <p:cNvCxnSpPr/>
          <p:nvPr/>
        </p:nvCxnSpPr>
        <p:spPr>
          <a:xfrm flipH="1" flipV="1">
            <a:off x="5867400" y="4634299"/>
            <a:ext cx="19050" cy="8085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371600" y="1548395"/>
            <a:ext cx="8382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H11AA4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6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ICL7660 (Negative Voltage Regulator)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81200"/>
            <a:ext cx="261937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599" y="1952625"/>
            <a:ext cx="2301927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14800" y="2895599"/>
            <a:ext cx="838200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Ground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5" name="Straight Arrow Connector 4"/>
          <p:cNvCxnSpPr>
            <a:stCxn id="6" idx="3"/>
          </p:cNvCxnSpPr>
          <p:nvPr/>
        </p:nvCxnSpPr>
        <p:spPr>
          <a:xfrm>
            <a:off x="4953000" y="3034099"/>
            <a:ext cx="304800" cy="9283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6" idx="3"/>
          </p:cNvCxnSpPr>
          <p:nvPr/>
        </p:nvCxnSpPr>
        <p:spPr>
          <a:xfrm flipV="1">
            <a:off x="4953000" y="2895599"/>
            <a:ext cx="1676400" cy="138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6" idx="3"/>
          </p:cNvCxnSpPr>
          <p:nvPr/>
        </p:nvCxnSpPr>
        <p:spPr>
          <a:xfrm>
            <a:off x="4953000" y="3034099"/>
            <a:ext cx="1676400" cy="6616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858000" y="4419600"/>
            <a:ext cx="446704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5 V</a:t>
            </a:r>
            <a:endParaRPr lang="en-US" sz="1100" dirty="0"/>
          </a:p>
        </p:txBody>
      </p:sp>
      <p:cxnSp>
        <p:nvCxnSpPr>
          <p:cNvPr id="16" name="Straight Arrow Connector 15"/>
          <p:cNvCxnSpPr>
            <a:stCxn id="15" idx="0"/>
          </p:cNvCxnSpPr>
          <p:nvPr/>
        </p:nvCxnSpPr>
        <p:spPr>
          <a:xfrm flipV="1">
            <a:off x="7081352" y="3695700"/>
            <a:ext cx="0" cy="723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182696" y="4550405"/>
            <a:ext cx="446704" cy="261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/>
              <a:t>-5 </a:t>
            </a:r>
            <a:r>
              <a:rPr lang="en-US" sz="1100" dirty="0" smtClean="0"/>
              <a:t>V</a:t>
            </a:r>
            <a:endParaRPr lang="en-US" sz="1100" dirty="0"/>
          </a:p>
        </p:txBody>
      </p:sp>
      <p:cxnSp>
        <p:nvCxnSpPr>
          <p:cNvPr id="21" name="Straight Arrow Connector 20"/>
          <p:cNvCxnSpPr>
            <a:stCxn id="19" idx="0"/>
          </p:cNvCxnSpPr>
          <p:nvPr/>
        </p:nvCxnSpPr>
        <p:spPr>
          <a:xfrm flipV="1">
            <a:off x="6406048" y="3962400"/>
            <a:ext cx="0" cy="5880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290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Remote Code Flow Chart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304800" y="1317308"/>
            <a:ext cx="1228725" cy="7239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Times New Roman"/>
              </a:rPr>
              <a:t>Start Program</a:t>
            </a:r>
          </a:p>
        </p:txBody>
      </p:sp>
      <p:sp>
        <p:nvSpPr>
          <p:cNvPr id="5" name="Rectangle 4"/>
          <p:cNvSpPr/>
          <p:nvPr/>
        </p:nvSpPr>
        <p:spPr>
          <a:xfrm>
            <a:off x="1777954" y="1298258"/>
            <a:ext cx="1971675" cy="7524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Set up 3 arrays for 3 phase sine waves, unsigned int Y, F, B, DATAON, X = 1</a:t>
            </a:r>
          </a:p>
        </p:txBody>
      </p:sp>
      <p:sp>
        <p:nvSpPr>
          <p:cNvPr id="6" name="Rectangle 5"/>
          <p:cNvSpPr/>
          <p:nvPr/>
        </p:nvSpPr>
        <p:spPr>
          <a:xfrm>
            <a:off x="4172267" y="1384799"/>
            <a:ext cx="1971675" cy="5524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Times New Roman"/>
              </a:rPr>
              <a:t>Make 3 commands to output to the DACs</a:t>
            </a:r>
          </a:p>
        </p:txBody>
      </p:sp>
      <p:sp>
        <p:nvSpPr>
          <p:cNvPr id="7" name="Rectangle 6"/>
          <p:cNvSpPr/>
          <p:nvPr/>
        </p:nvSpPr>
        <p:spPr>
          <a:xfrm>
            <a:off x="6605269" y="1303020"/>
            <a:ext cx="1971675" cy="7524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Initialize INT0, INT1, INT2, TIMER0, TIMER1, TIMER3 interrupts</a:t>
            </a:r>
          </a:p>
        </p:txBody>
      </p:sp>
      <p:sp>
        <p:nvSpPr>
          <p:cNvPr id="8" name="Rectangle 7"/>
          <p:cNvSpPr/>
          <p:nvPr/>
        </p:nvSpPr>
        <p:spPr>
          <a:xfrm>
            <a:off x="6521684" y="2317083"/>
            <a:ext cx="2476500" cy="5238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Times New Roman"/>
              </a:rPr>
              <a:t>Set TRISA = 0, TRISB = 0xff TRISC = 0x0f, TRISD = 0, TRISE = 0</a:t>
            </a:r>
          </a:p>
        </p:txBody>
      </p:sp>
      <p:sp>
        <p:nvSpPr>
          <p:cNvPr id="9" name="Rectangle 8"/>
          <p:cNvSpPr/>
          <p:nvPr/>
        </p:nvSpPr>
        <p:spPr>
          <a:xfrm>
            <a:off x="3585851" y="2211990"/>
            <a:ext cx="2487930" cy="7340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Times New Roman"/>
              </a:rPr>
              <a:t>Make long </a:t>
            </a:r>
            <a:r>
              <a:rPr lang="en-US" sz="1100" dirty="0" err="1">
                <a:effectLst/>
                <a:ea typeface="Calibri"/>
                <a:cs typeface="Times New Roman"/>
              </a:rPr>
              <a:t>ints</a:t>
            </a:r>
            <a:r>
              <a:rPr lang="en-US" sz="1100" dirty="0">
                <a:effectLst/>
                <a:ea typeface="Calibri"/>
                <a:cs typeface="Times New Roman"/>
              </a:rPr>
              <a:t> j, I, r, s, t, u, v</a:t>
            </a:r>
            <a:br>
              <a:rPr lang="en-US" sz="1100" dirty="0">
                <a:effectLst/>
                <a:ea typeface="Calibri"/>
                <a:cs typeface="Times New Roman"/>
              </a:rPr>
            </a:br>
            <a:r>
              <a:rPr lang="en-US" sz="1100" dirty="0">
                <a:effectLst/>
                <a:ea typeface="Calibri"/>
                <a:cs typeface="Times New Roman"/>
              </a:rPr>
              <a:t>Make </a:t>
            </a:r>
            <a:r>
              <a:rPr lang="en-US" sz="1100" dirty="0" err="1">
                <a:effectLst/>
                <a:ea typeface="Calibri"/>
                <a:cs typeface="Times New Roman"/>
              </a:rPr>
              <a:t>int</a:t>
            </a:r>
            <a:r>
              <a:rPr lang="en-US" sz="1100" dirty="0">
                <a:effectLst/>
                <a:ea typeface="Calibri"/>
                <a:cs typeface="Times New Roman"/>
              </a:rPr>
              <a:t> k, set </a:t>
            </a:r>
            <a:r>
              <a:rPr lang="en-US" sz="1100" dirty="0" err="1">
                <a:effectLst/>
                <a:ea typeface="Calibri"/>
                <a:cs typeface="Times New Roman"/>
              </a:rPr>
              <a:t>int</a:t>
            </a:r>
            <a:r>
              <a:rPr lang="en-US" sz="1100" dirty="0">
                <a:effectLst/>
                <a:ea typeface="Calibri"/>
                <a:cs typeface="Times New Roman"/>
              </a:rPr>
              <a:t> index1 through index18 to 0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725" y="2320623"/>
            <a:ext cx="2476500" cy="533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Times New Roman"/>
              </a:rPr>
              <a:t>Set TRISA = 0, TRISB = 0xff TRISC = 0x0f, TRISD = 0, TRISE = 0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9386" y="3218535"/>
            <a:ext cx="2314575" cy="4572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Times New Roman"/>
              </a:rPr>
              <a:t>Infinite while loop</a:t>
            </a:r>
            <a:br>
              <a:rPr lang="en-US" sz="1100" dirty="0">
                <a:effectLst/>
                <a:ea typeface="Calibri"/>
                <a:cs typeface="Times New Roman"/>
              </a:rPr>
            </a:br>
            <a:r>
              <a:rPr lang="en-US" sz="1100" dirty="0">
                <a:effectLst/>
                <a:ea typeface="Calibri"/>
                <a:cs typeface="Times New Roman"/>
              </a:rPr>
              <a:t>RA2 = 1 RC3 is the reset button</a:t>
            </a:r>
            <a:br>
              <a:rPr lang="en-US" sz="1100" dirty="0">
                <a:effectLst/>
                <a:ea typeface="Calibri"/>
                <a:cs typeface="Times New Roman"/>
              </a:rPr>
            </a:br>
            <a:endParaRPr lang="en-US" sz="1100" dirty="0">
              <a:effectLst/>
              <a:ea typeface="Calibri"/>
              <a:cs typeface="Times New Roman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91773" y="3092491"/>
            <a:ext cx="1885950" cy="6953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Times New Roman"/>
              </a:rPr>
              <a:t>If RC0 and DATAON = 1 or RC0 and DATAON = 3 run routine</a:t>
            </a:r>
            <a:br>
              <a:rPr lang="en-US" sz="1100" dirty="0">
                <a:effectLst/>
                <a:ea typeface="Calibri"/>
                <a:cs typeface="Times New Roman"/>
              </a:rPr>
            </a:br>
            <a:endParaRPr lang="en-US" sz="1100" dirty="0">
              <a:effectLst/>
              <a:ea typeface="Calibri"/>
              <a:cs typeface="Times New Roman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673515" y="3030578"/>
            <a:ext cx="1928810" cy="75723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Times New Roman"/>
              </a:rPr>
              <a:t>While RC1 and DATAON = 1 or RC1 and DATAON = 3 motor moves forward fast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239064" y="4197221"/>
            <a:ext cx="1885950" cy="79131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Times New Roman"/>
              </a:rPr>
              <a:t>While RC2 and DATAON = 1 or RC2 and DATAON = 2 motor moves reverse fast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886932" y="4226167"/>
            <a:ext cx="2038350" cy="7334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While RB4 and DATAON = 1 or RB4 and DATAON = 3 motor moves forward medium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402812" y="4255115"/>
            <a:ext cx="2038350" cy="7334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Times New Roman"/>
              </a:rPr>
              <a:t>While RB5 and DATAON = 1 or RB5 and DATAON = 2 motor moves reverse medium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20236" y="5206289"/>
            <a:ext cx="2038350" cy="74422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Times New Roman"/>
              </a:rPr>
              <a:t>While RB6 and DATAON = 1 or RB6 and DATAON = 3 motor moves forward slow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092175" y="5240775"/>
            <a:ext cx="2038350" cy="69088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While RB7 and DATAON = 1 or RB7 and DATAON = 2 motor moves reverse slow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1533525" y="1705656"/>
            <a:ext cx="2117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749629" y="1661024"/>
            <a:ext cx="4098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6200000">
            <a:off x="6376669" y="1417081"/>
            <a:ext cx="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602325" y="2055495"/>
            <a:ext cx="0" cy="233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>
            <a:off x="6304378" y="2348244"/>
            <a:ext cx="0" cy="4781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3371538" y="2373010"/>
            <a:ext cx="0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1918975" y="2854023"/>
            <a:ext cx="0" cy="3463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 flipV="1">
            <a:off x="3092175" y="3346450"/>
            <a:ext cx="0" cy="3238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5400000" flipV="1">
            <a:off x="5429567" y="3211553"/>
            <a:ext cx="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7010400" y="3841178"/>
            <a:ext cx="0" cy="3498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4" idx="1"/>
          </p:cNvCxnSpPr>
          <p:nvPr/>
        </p:nvCxnSpPr>
        <p:spPr>
          <a:xfrm flipH="1" flipV="1">
            <a:off x="5904917" y="4592880"/>
            <a:ext cx="334147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3441162" y="4595048"/>
            <a:ext cx="44577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1639411" y="4959592"/>
            <a:ext cx="0" cy="2466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 flipV="1">
            <a:off x="2871195" y="5357419"/>
            <a:ext cx="0" cy="4419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159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Remote Code Flow </a:t>
            </a:r>
            <a:r>
              <a:rPr lang="en-US" dirty="0" smtClean="0"/>
              <a:t>Chart </a:t>
            </a:r>
            <a:r>
              <a:rPr lang="en-US" dirty="0" err="1" smtClean="0"/>
              <a:t>cont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609600" y="1600200"/>
            <a:ext cx="2047875" cy="11049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TIMER1 interrupt toggles RC4 at 1000 times a second</a:t>
            </a:r>
          </a:p>
        </p:txBody>
      </p:sp>
      <p:sp>
        <p:nvSpPr>
          <p:cNvPr id="5" name="Oval 4"/>
          <p:cNvSpPr/>
          <p:nvPr/>
        </p:nvSpPr>
        <p:spPr>
          <a:xfrm>
            <a:off x="609600" y="3048000"/>
            <a:ext cx="2047875" cy="120015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TIMER3 interrupt toggles RD0 at 1800 times a second</a:t>
            </a:r>
          </a:p>
        </p:txBody>
      </p:sp>
      <p:sp>
        <p:nvSpPr>
          <p:cNvPr id="6" name="Oval 5"/>
          <p:cNvSpPr/>
          <p:nvPr/>
        </p:nvSpPr>
        <p:spPr>
          <a:xfrm>
            <a:off x="609600" y="4800600"/>
            <a:ext cx="2047875" cy="120015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TIMER3 interrupt toggles RD0 at 1800 times a second</a:t>
            </a:r>
          </a:p>
        </p:txBody>
      </p:sp>
      <p:sp>
        <p:nvSpPr>
          <p:cNvPr id="7" name="Oval 6"/>
          <p:cNvSpPr/>
          <p:nvPr/>
        </p:nvSpPr>
        <p:spPr>
          <a:xfrm>
            <a:off x="3429000" y="1447800"/>
            <a:ext cx="2057400" cy="188595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INT0 interrupt sets RA0, RA1, RA4 to 0, X = 0, DATAON = 0, TMR0ON, TMR1ON TMR3ON = 0</a:t>
            </a:r>
            <a:br>
              <a:rPr lang="en-US" sz="1100">
                <a:effectLst/>
                <a:ea typeface="Calibri"/>
                <a:cs typeface="Times New Roman"/>
              </a:rPr>
            </a:br>
            <a:r>
              <a:rPr lang="en-US" sz="1100">
                <a:effectLst/>
                <a:ea typeface="Calibri"/>
                <a:cs typeface="Times New Roman"/>
              </a:rPr>
              <a:t>RA3 = 1, clear INT0IF</a:t>
            </a:r>
          </a:p>
        </p:txBody>
      </p:sp>
      <p:sp>
        <p:nvSpPr>
          <p:cNvPr id="8" name="Oval 7"/>
          <p:cNvSpPr/>
          <p:nvPr/>
        </p:nvSpPr>
        <p:spPr>
          <a:xfrm>
            <a:off x="6477000" y="1362075"/>
            <a:ext cx="1676400" cy="790575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INT1 interrupt</a:t>
            </a:r>
          </a:p>
        </p:txBody>
      </p:sp>
      <p:sp>
        <p:nvSpPr>
          <p:cNvPr id="9" name="Rectangle 8"/>
          <p:cNvSpPr/>
          <p:nvPr/>
        </p:nvSpPr>
        <p:spPr>
          <a:xfrm>
            <a:off x="6477000" y="2657475"/>
            <a:ext cx="1819275" cy="3333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If F = 1 DATAON = 2</a:t>
            </a:r>
          </a:p>
        </p:txBody>
      </p:sp>
      <p:sp>
        <p:nvSpPr>
          <p:cNvPr id="10" name="Rectangle 9"/>
          <p:cNvSpPr/>
          <p:nvPr/>
        </p:nvSpPr>
        <p:spPr>
          <a:xfrm>
            <a:off x="6477000" y="3381375"/>
            <a:ext cx="1819275" cy="4476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If RC2 = 1 or RB5 = 1 or </a:t>
            </a:r>
            <a:br>
              <a:rPr lang="en-US" sz="1100">
                <a:effectLst/>
                <a:ea typeface="Calibri"/>
                <a:cs typeface="Times New Roman"/>
              </a:rPr>
            </a:br>
            <a:r>
              <a:rPr lang="en-US" sz="1100">
                <a:effectLst/>
                <a:ea typeface="Calibri"/>
                <a:cs typeface="Times New Roman"/>
              </a:rPr>
              <a:t>RB7 = 1: DATAON = F = 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915150" y="4324350"/>
            <a:ext cx="1019175" cy="2952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Clear flag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7343775" y="2152650"/>
            <a:ext cx="0" cy="5048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7343775" y="2990850"/>
            <a:ext cx="0" cy="390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7343775" y="3829050"/>
            <a:ext cx="0" cy="495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4052887" y="3380695"/>
            <a:ext cx="1676400" cy="790575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INT2 interrupt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910012" y="4542745"/>
            <a:ext cx="1819275" cy="3333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If B = 1 DATAON = 3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910012" y="5257801"/>
            <a:ext cx="1819275" cy="55177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If RC1 = 1 or RB4 = 1 or </a:t>
            </a:r>
            <a:br>
              <a:rPr lang="en-US" sz="1100">
                <a:effectLst/>
                <a:ea typeface="Calibri"/>
                <a:cs typeface="Times New Roman"/>
              </a:rPr>
            </a:br>
            <a:r>
              <a:rPr lang="en-US" sz="1100">
                <a:effectLst/>
                <a:ea typeface="Calibri"/>
                <a:cs typeface="Times New Roman"/>
              </a:rPr>
              <a:t>RB6 = 1: DATAON = B = 1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300537" y="6276295"/>
            <a:ext cx="1019175" cy="2952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Calibri"/>
                <a:cs typeface="Times New Roman"/>
              </a:rPr>
              <a:t>Clear flag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900612" y="4171270"/>
            <a:ext cx="0" cy="3714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824412" y="4876120"/>
            <a:ext cx="0" cy="3816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833937" y="5809570"/>
            <a:ext cx="0" cy="466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63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and 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Both the LED display and Remote are fully functional</a:t>
            </a:r>
          </a:p>
          <a:p>
            <a:r>
              <a:rPr lang="en-US" dirty="0" smtClean="0"/>
              <a:t>The motor move at 3 different speeds forward/reverse, has routine, and stop button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74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 (LED Display)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362200"/>
            <a:ext cx="4267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Joshua\Desktop\senior design pics\displa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2362200"/>
            <a:ext cx="3276600" cy="3629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351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 (Remote)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4267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Joshua\Desktop\senior design pics\remot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47800"/>
            <a:ext cx="4419600" cy="4844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6260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Routine</a:t>
            </a:r>
          </a:p>
          <a:p>
            <a:r>
              <a:rPr lang="en-US" dirty="0" smtClean="0"/>
              <a:t>Speeds</a:t>
            </a:r>
          </a:p>
          <a:p>
            <a:r>
              <a:rPr lang="en-US" dirty="0" smtClean="0"/>
              <a:t>Direction</a:t>
            </a:r>
          </a:p>
          <a:p>
            <a:r>
              <a:rPr lang="en-US" dirty="0" smtClean="0"/>
              <a:t>Manual</a:t>
            </a:r>
            <a:r>
              <a:rPr lang="en-US" b="1" dirty="0" smtClean="0"/>
              <a:t> </a:t>
            </a:r>
            <a:r>
              <a:rPr lang="en-US" dirty="0" smtClean="0"/>
              <a:t>Mode</a:t>
            </a:r>
          </a:p>
          <a:p>
            <a:r>
              <a:rPr lang="en-US" dirty="0" smtClean="0"/>
              <a:t>Counter </a:t>
            </a:r>
          </a:p>
          <a:p>
            <a:r>
              <a:rPr lang="en-US" dirty="0" smtClean="0"/>
              <a:t>Remote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50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Purchases Made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3211305"/>
              </p:ext>
            </p:extLst>
          </p:nvPr>
        </p:nvGraphicFramePr>
        <p:xfrm>
          <a:off x="0" y="-4"/>
          <a:ext cx="9144000" cy="6857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2343705"/>
                <a:gridCol w="1313895"/>
                <a:gridCol w="1828800"/>
                <a:gridCol w="1828800"/>
              </a:tblGrid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Part Number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Description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Quantity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Price Per Unit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Cost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H11AA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Optocoupler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10.64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LDS-AD16RI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7-seg LED display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41.20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ZTX1051A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NPN transistor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10.08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LM741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Dual supply op-amp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14.00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SN74LS47N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Display Drivers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7.44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SN7404N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Hex inverter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4.04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SN7407N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Hex buffer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1.84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MP201802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Magnetic sensor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21.44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PIC18F4620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PIC processor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7.94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31.76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MCP602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single supply op-amp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3.72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LM7810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10V regulator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LM7805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5V regulator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5.36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LM7808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8V regulator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</a:t>
                      </a:r>
                    </a:p>
                  </a:txBody>
                  <a:tcPr marL="9525" marR="9525" marT="9525" marB="0" anchor="b"/>
                </a:tc>
              </a:tr>
              <a:tr h="25702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ICL7660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Negative voltage regulator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1.61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BA15T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15V regulator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5.31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MCP4921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D/A converter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18.88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EG1862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TAC switch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3.12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X438-ND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20Mhz Xtal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1.23</a:t>
                      </a:r>
                    </a:p>
                  </a:txBody>
                  <a:tcPr marL="9525" marR="9525" marT="9525" marB="0" anchor="b"/>
                </a:tc>
              </a:tr>
              <a:tr h="25702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T1081-P5P-ND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20V AC-DC transformer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24.23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48.46</a:t>
                      </a:r>
                    </a:p>
                  </a:txBody>
                  <a:tcPr marL="9525" marR="9525" marT="9525" marB="0" anchor="b"/>
                </a:tc>
              </a:tr>
              <a:tr h="25702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CP-102A-ND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Conn Jack Power 2.1mm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497-3015-5-ND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UART - 232 clone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1.56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MC14584BCPG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Hex schmitt trigger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1.98</a:t>
                      </a:r>
                    </a:p>
                  </a:txBody>
                  <a:tcPr marL="9525" marR="9525" marT="9525" marB="0" anchor="b"/>
                </a:tc>
              </a:tr>
              <a:tr h="25702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76445-510-039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LH129-250 Kit, PC Bone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23.65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23.65</a:t>
                      </a:r>
                    </a:p>
                  </a:txBody>
                  <a:tcPr marL="9525" marR="9525" marT="9525" marB="0" anchor="b"/>
                </a:tc>
              </a:tr>
              <a:tr h="25702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89234-510-1129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SOD6747-2.0 Kit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13.22</a:t>
                      </a:r>
                    </a:p>
                  </a:txBody>
                  <a:tcPr marL="9525" marR="9525" marT="9525" marB="0" anchor="b"/>
                </a:tc>
              </a:tr>
              <a:tr h="18564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1260165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Casters, 2"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3.59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14.36</a:t>
                      </a:r>
                    </a:p>
                  </a:txBody>
                  <a:tcPr marL="9525" marR="9525" marT="9525" marB="0" anchor="b"/>
                </a:tc>
              </a:tr>
              <a:tr h="25013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6TB62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Round Spacer, 1/4 In, 3/4 L, Pk 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7.00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PCB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PCB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66.00</a:t>
                      </a:r>
                    </a:p>
                  </a:txBody>
                  <a:tcPr marL="9525" marR="9525" marT="9525" marB="0" anchor="b"/>
                </a:tc>
              </a:tr>
              <a:tr h="201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Order# 839668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SecondRevision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Controller PCB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33.00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Shipping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Shipping UPS Ground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29.77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29.77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Shipping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Shipping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37.02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BNC Connectors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41.40</a:t>
                      </a:r>
                    </a:p>
                  </a:txBody>
                  <a:tcPr marL="9525" marR="9525" marT="9525" marB="0" anchor="b"/>
                </a:tc>
              </a:tr>
              <a:tr h="1974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500.79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8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Encountered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Had to make second revision to remote PCB</a:t>
            </a:r>
          </a:p>
          <a:p>
            <a:pPr lvl="1"/>
            <a:r>
              <a:rPr lang="en-US" dirty="0" smtClean="0"/>
              <a:t>Added ground plane</a:t>
            </a:r>
          </a:p>
          <a:p>
            <a:pPr lvl="1"/>
            <a:r>
              <a:rPr lang="en-US" dirty="0" smtClean="0"/>
              <a:t>Added the ICL7660 chip to get a negative voltage.</a:t>
            </a:r>
          </a:p>
          <a:p>
            <a:pPr lvl="1"/>
            <a:r>
              <a:rPr lang="en-US" dirty="0" smtClean="0"/>
              <a:t>Added decoupling capacitors to get rid of noise.</a:t>
            </a:r>
          </a:p>
          <a:p>
            <a:r>
              <a:rPr lang="en-US" dirty="0" smtClean="0"/>
              <a:t>Grounding problem with LED display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84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Ground plane helps with noise</a:t>
            </a:r>
          </a:p>
          <a:p>
            <a:r>
              <a:rPr lang="en-US" dirty="0" smtClean="0"/>
              <a:t>Put decoupling capacitors on voltage sources</a:t>
            </a:r>
          </a:p>
          <a:p>
            <a:r>
              <a:rPr lang="en-US" dirty="0" smtClean="0"/>
              <a:t>Leave yourself enough time for a second revision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10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Improvement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faster microprocessor to try and cut down on hardware.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24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remote and </a:t>
            </a:r>
            <a:r>
              <a:rPr lang="en-US" dirty="0" smtClean="0"/>
              <a:t>display we created completely worked.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29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08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Routine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the press of a button the motor must go from one end of the track to the other</a:t>
            </a:r>
          </a:p>
          <a:p>
            <a:pPr lvl="1"/>
            <a:r>
              <a:rPr lang="en-US" dirty="0" smtClean="0"/>
              <a:t> 3 times slow</a:t>
            </a:r>
          </a:p>
          <a:p>
            <a:pPr lvl="1"/>
            <a:r>
              <a:rPr lang="en-US" dirty="0" smtClean="0"/>
              <a:t> 3 times medium</a:t>
            </a:r>
          </a:p>
          <a:p>
            <a:pPr lvl="1"/>
            <a:r>
              <a:rPr lang="en-US" dirty="0" smtClean="0"/>
              <a:t> 4 times fast</a:t>
            </a:r>
          </a:p>
          <a:p>
            <a:r>
              <a:rPr lang="en-US" dirty="0" smtClean="0"/>
              <a:t>Must be able to exit this routine at any point by pressing a “stop” button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45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Speed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motor must be able to run at 3 distinctive speeds</a:t>
            </a:r>
          </a:p>
          <a:p>
            <a:pPr lvl="1"/>
            <a:r>
              <a:rPr lang="en-US" dirty="0" smtClean="0"/>
              <a:t>Slow</a:t>
            </a:r>
          </a:p>
          <a:p>
            <a:pPr lvl="1"/>
            <a:r>
              <a:rPr lang="en-US" dirty="0" smtClean="0"/>
              <a:t>Medium</a:t>
            </a:r>
          </a:p>
          <a:p>
            <a:pPr lvl="1"/>
            <a:r>
              <a:rPr lang="en-US" dirty="0" smtClean="0"/>
              <a:t>Fast</a:t>
            </a:r>
          </a:p>
          <a:p>
            <a:r>
              <a:rPr lang="en-US" dirty="0" smtClean="0"/>
              <a:t>These </a:t>
            </a:r>
            <a:r>
              <a:rPr lang="en-US" dirty="0" smtClean="0"/>
              <a:t>speeds were created by varying the frequency of the sine and triangular wave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27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Direction and Manual Mode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motor must go forward and backward</a:t>
            </a:r>
          </a:p>
          <a:p>
            <a:r>
              <a:rPr lang="en-US" dirty="0" smtClean="0"/>
              <a:t>The Manual Mode must allow the user to move the motor forward and backward at different speeds by pressing different buttons on the control panel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33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Counter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</a:t>
            </a:r>
            <a:r>
              <a:rPr lang="en-US" dirty="0" smtClean="0"/>
              <a:t>ave a </a:t>
            </a:r>
            <a:r>
              <a:rPr lang="en-US" dirty="0" smtClean="0"/>
              <a:t>LED Display </a:t>
            </a:r>
            <a:r>
              <a:rPr lang="en-US" dirty="0" err="1" smtClean="0"/>
              <a:t>display</a:t>
            </a:r>
            <a:r>
              <a:rPr lang="en-US" dirty="0" smtClean="0"/>
              <a:t> the number of times the motor has gone down the track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99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Remote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remote must have</a:t>
            </a:r>
          </a:p>
          <a:p>
            <a:pPr lvl="1"/>
            <a:r>
              <a:rPr lang="en-US" dirty="0" smtClean="0"/>
              <a:t>power switch</a:t>
            </a:r>
          </a:p>
          <a:p>
            <a:pPr lvl="1"/>
            <a:r>
              <a:rPr lang="en-US" dirty="0" smtClean="0"/>
              <a:t>routine button</a:t>
            </a:r>
          </a:p>
          <a:p>
            <a:pPr lvl="1"/>
            <a:r>
              <a:rPr lang="en-US" dirty="0" smtClean="0"/>
              <a:t>Manual Mode buttons</a:t>
            </a:r>
          </a:p>
          <a:p>
            <a:pPr lvl="1"/>
            <a:r>
              <a:rPr lang="en-US" dirty="0" smtClean="0"/>
              <a:t>3 speed buttons</a:t>
            </a:r>
          </a:p>
          <a:p>
            <a:pPr lvl="1"/>
            <a:r>
              <a:rPr lang="en-US" dirty="0" smtClean="0"/>
              <a:t>forward button</a:t>
            </a:r>
          </a:p>
          <a:p>
            <a:pPr lvl="1"/>
            <a:r>
              <a:rPr lang="en-US" dirty="0" smtClean="0"/>
              <a:t>reverse button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27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</a:t>
            </a:r>
            <a:r>
              <a:rPr lang="en-US" dirty="0"/>
              <a:t>W</a:t>
            </a:r>
            <a:r>
              <a:rPr lang="en-US" dirty="0" smtClean="0"/>
              <a:t>e Achieved </a:t>
            </a:r>
            <a:r>
              <a:rPr lang="en-US" dirty="0"/>
              <a:t>T</a:t>
            </a:r>
            <a:r>
              <a:rPr lang="en-US" dirty="0" smtClean="0"/>
              <a:t>his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used </a:t>
            </a:r>
            <a:r>
              <a:rPr lang="en-US" dirty="0" smtClean="0"/>
              <a:t>a PIC processor to create a 3-phase sine wave using DACs </a:t>
            </a:r>
            <a:endParaRPr lang="en-US" dirty="0"/>
          </a:p>
          <a:p>
            <a:r>
              <a:rPr lang="en-US" dirty="0" smtClean="0"/>
              <a:t>The PIC produced a high frequency square wave which we then integrated by the use of an integrating circuit to produce a triangle wave.</a:t>
            </a:r>
            <a:endParaRPr lang="en-US" dirty="0" smtClean="0"/>
          </a:p>
          <a:p>
            <a:r>
              <a:rPr lang="en-US" dirty="0" smtClean="0"/>
              <a:t>We </a:t>
            </a:r>
            <a:r>
              <a:rPr lang="en-US" dirty="0" smtClean="0"/>
              <a:t>used 3 </a:t>
            </a:r>
            <a:r>
              <a:rPr lang="en-US" dirty="0" smtClean="0"/>
              <a:t>comparators to compare the 3-phase sine wave and high triangle wave which in turn will send high/low </a:t>
            </a:r>
            <a:r>
              <a:rPr lang="en-US" dirty="0" smtClean="0"/>
              <a:t>pulses. We had to invert all three of these pulses also.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37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358</TotalTime>
  <Words>1521</Words>
  <Application>Microsoft Office PowerPoint</Application>
  <PresentationFormat>On-screen Show (4:3)</PresentationFormat>
  <Paragraphs>495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Apex</vt:lpstr>
      <vt:lpstr>Drive for Linear Induction Motor</vt:lpstr>
      <vt:lpstr>Objective</vt:lpstr>
      <vt:lpstr>Requirements</vt:lpstr>
      <vt:lpstr>Routine Requirements</vt:lpstr>
      <vt:lpstr>Speed Requirements</vt:lpstr>
      <vt:lpstr>Direction and Manual Mode Requirements</vt:lpstr>
      <vt:lpstr>Counter Requirements</vt:lpstr>
      <vt:lpstr>Remote Requirements</vt:lpstr>
      <vt:lpstr>How We Achieved This</vt:lpstr>
      <vt:lpstr>How We achieved This cont…</vt:lpstr>
      <vt:lpstr>LED Display Schematic</vt:lpstr>
      <vt:lpstr>Display Driver SN74LS47N</vt:lpstr>
      <vt:lpstr>Display Driver SN74LS47N</vt:lpstr>
      <vt:lpstr>7-Segment Display</vt:lpstr>
      <vt:lpstr>MC14584BCP Hex Schmitt Trigger</vt:lpstr>
      <vt:lpstr>LED Display Code Flow Chart</vt:lpstr>
      <vt:lpstr>Remote Schematic</vt:lpstr>
      <vt:lpstr>3-Phase Sine Wave Circuit Diagram</vt:lpstr>
      <vt:lpstr>Integrating Circuit</vt:lpstr>
      <vt:lpstr>Switch and Op-Amp Circuit</vt:lpstr>
      <vt:lpstr>Comparator and Inverter</vt:lpstr>
      <vt:lpstr>Buffer Circuit</vt:lpstr>
      <vt:lpstr>Opto-Coupler Circuit</vt:lpstr>
      <vt:lpstr>ICL7660 (Negative Voltage Regulator)</vt:lpstr>
      <vt:lpstr>Remote Code Flow Chart</vt:lpstr>
      <vt:lpstr>Remote Code Flow Chart cont…</vt:lpstr>
      <vt:lpstr>Testing and Evaluation</vt:lpstr>
      <vt:lpstr>Pictures (LED Display)</vt:lpstr>
      <vt:lpstr>Pictures (Remote)</vt:lpstr>
      <vt:lpstr>Purchases Made</vt:lpstr>
      <vt:lpstr>Problems Encountered</vt:lpstr>
      <vt:lpstr>Lessons Learned</vt:lpstr>
      <vt:lpstr>Future Improvement</vt:lpstr>
      <vt:lpstr>Summary</vt:lpstr>
      <vt:lpstr>Questions?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Drive for Linear Induction Motor</dc:title>
  <dc:creator>ryan.j.drevlow</dc:creator>
  <cp:lastModifiedBy>ryan.j.drevlow</cp:lastModifiedBy>
  <cp:revision>51</cp:revision>
  <dcterms:created xsi:type="dcterms:W3CDTF">2012-12-04T17:00:47Z</dcterms:created>
  <dcterms:modified xsi:type="dcterms:W3CDTF">2013-05-01T22:06:14Z</dcterms:modified>
</cp:coreProperties>
</file>